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6" r:id="rId5"/>
    <p:sldId id="259" r:id="rId6"/>
    <p:sldId id="267" r:id="rId7"/>
    <p:sldId id="269" r:id="rId8"/>
    <p:sldId id="270" r:id="rId9"/>
    <p:sldId id="271" r:id="rId10"/>
    <p:sldId id="272" r:id="rId11"/>
    <p:sldId id="286" r:id="rId12"/>
    <p:sldId id="287" r:id="rId13"/>
    <p:sldId id="274" r:id="rId14"/>
    <p:sldId id="275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78" autoAdjust="0"/>
    <p:restoredTop sz="89159" autoAdjust="0"/>
  </p:normalViewPr>
  <p:slideViewPr>
    <p:cSldViewPr snapToGrid="0" snapToObjects="1">
      <p:cViewPr varScale="1">
        <p:scale>
          <a:sx n="98" d="100"/>
          <a:sy n="98" d="100"/>
        </p:scale>
        <p:origin x="462" y="90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ndcover.usgs.gov/glc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cover.usgs.gov/gl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10206494" cy="730682"/>
          </a:xfrm>
        </p:spPr>
        <p:txBody>
          <a:bodyPr>
            <a:noAutofit/>
          </a:bodyPr>
          <a:lstStyle/>
          <a:p>
            <a:r>
              <a:rPr lang="es-ES_tradnl" sz="2800" noProof="0" dirty="0"/>
              <a:t>Acceso y Análisis de la Cubierta Terrestre (LC) de </a:t>
            </a:r>
            <a:r>
              <a:rPr lang="es-ES_tradnl" sz="2800" noProof="0" dirty="0" err="1"/>
              <a:t>Landsat</a:t>
            </a:r>
            <a:r>
              <a:rPr lang="es-ES_tradnl" sz="2800" noProof="0" dirty="0"/>
              <a:t> Sobre la Cuenca del Río São Francisco </a:t>
            </a:r>
            <a:r>
              <a:rPr lang="es-ES_tradnl" sz="2800" noProof="0" dirty="0" err="1"/>
              <a:t>Verdadeiro</a:t>
            </a:r>
            <a:r>
              <a:rPr lang="es-ES_tradnl" sz="2800" noProof="0" dirty="0"/>
              <a:t> (SFV)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 dirty="0"/>
              <a:t>14 de Noviembre, 2022</a:t>
            </a:r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Parte 2: Análisis de la Extensión de la Cubierta Arbórea y del Suelo Descubierto Usando QGIS</a:t>
            </a:r>
          </a:p>
        </p:txBody>
      </p:sp>
    </p:spTree>
    <p:extLst>
      <p:ext uri="{BB962C8B-B14F-4D97-AF65-F5344CB8AC3E}">
        <p14:creationId xmlns:p14="http://schemas.microsoft.com/office/powerpoint/2010/main" val="107373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4978126" cy="52705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Abra QGIS y comience un nuevo proyecto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En el menú de la parte superior, haga clic en </a:t>
            </a:r>
            <a:r>
              <a:rPr lang="es-ES_tradnl" b="1" noProof="0" dirty="0"/>
              <a:t>Web</a:t>
            </a:r>
            <a:r>
              <a:rPr lang="es-ES_tradnl" noProof="0" dirty="0"/>
              <a:t>, seleccione </a:t>
            </a:r>
            <a:r>
              <a:rPr lang="es-ES_tradnl" b="1" noProof="0" dirty="0"/>
              <a:t>Open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</a:t>
            </a:r>
            <a:r>
              <a:rPr lang="es-ES_tradnl" noProof="0" dirty="0"/>
              <a:t> y seleccione el mapa de fondo </a:t>
            </a:r>
            <a:r>
              <a:rPr lang="es-ES_tradnl" b="1" noProof="0" dirty="0" err="1"/>
              <a:t>OpenStreetMap</a:t>
            </a:r>
            <a:endParaRPr lang="es-ES_tradnl" b="1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08612" y="1130282"/>
            <a:ext cx="6537960" cy="5041918"/>
          </a:xfrm>
          <a:solidFill>
            <a:schemeClr val="bg1">
              <a:lumMod val="85000"/>
            </a:schemeClr>
          </a:solidFill>
        </p:spPr>
        <p:txBody>
          <a:bodyPr rIns="0">
            <a:noAutofit/>
          </a:bodyPr>
          <a:lstStyle/>
          <a:p>
            <a:pPr marL="146278" indent="0">
              <a:lnSpc>
                <a:spcPts val="2680"/>
              </a:lnSpc>
              <a:spcBef>
                <a:spcPts val="600"/>
              </a:spcBef>
              <a:buNone/>
            </a:pPr>
            <a:r>
              <a:rPr lang="es-ES_tradnl" noProof="0" dirty="0"/>
              <a:t>Si Ud. no tiene </a:t>
            </a:r>
            <a:r>
              <a:rPr lang="es-ES_tradnl" noProof="0" dirty="0" err="1"/>
              <a:t>OpenLayers</a:t>
            </a:r>
            <a:r>
              <a:rPr lang="es-ES_tradnl" noProof="0" dirty="0"/>
              <a:t> </a:t>
            </a:r>
            <a:r>
              <a:rPr lang="es-ES_tradnl" noProof="0" dirty="0" err="1"/>
              <a:t>Plugin</a:t>
            </a:r>
            <a:endParaRPr lang="es-ES_tradnl" noProof="0" dirty="0"/>
          </a:p>
          <a:p>
            <a:pPr>
              <a:lnSpc>
                <a:spcPts val="2680"/>
              </a:lnSpc>
              <a:spcBef>
                <a:spcPts val="600"/>
              </a:spcBef>
            </a:pPr>
            <a:r>
              <a:rPr lang="es-ES_tradnl" noProof="0" dirty="0"/>
              <a:t>Seleccione </a:t>
            </a:r>
            <a:r>
              <a:rPr lang="es-ES_tradnl" b="1" noProof="0" dirty="0" err="1"/>
              <a:t>Plugins</a:t>
            </a:r>
            <a:r>
              <a:rPr lang="es-ES_tradnl" noProof="0" dirty="0"/>
              <a:t> en el menú superior y elija </a:t>
            </a:r>
            <a:r>
              <a:rPr lang="es-ES_tradnl" b="1" noProof="0" dirty="0" err="1"/>
              <a:t>Manage</a:t>
            </a:r>
            <a:r>
              <a:rPr lang="es-ES_tradnl" b="1" noProof="0" dirty="0"/>
              <a:t> and </a:t>
            </a:r>
            <a:r>
              <a:rPr lang="es-ES_tradnl" b="1" noProof="0" dirty="0" err="1"/>
              <a:t>Install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Plugins</a:t>
            </a:r>
            <a:endParaRPr lang="es-ES_tradnl" noProof="0" dirty="0"/>
          </a:p>
          <a:p>
            <a:pPr>
              <a:lnSpc>
                <a:spcPts val="2680"/>
              </a:lnSpc>
              <a:spcBef>
                <a:spcPts val="600"/>
              </a:spcBef>
            </a:pPr>
            <a:r>
              <a:rPr lang="es-ES_tradnl" noProof="0" dirty="0"/>
              <a:t>Se abrirá una ventana con opciones para </a:t>
            </a:r>
            <a:r>
              <a:rPr lang="es-ES_tradnl" noProof="0" dirty="0" err="1"/>
              <a:t>Plugins</a:t>
            </a:r>
            <a:endParaRPr lang="es-ES_tradnl" noProof="0" dirty="0"/>
          </a:p>
          <a:p>
            <a:pPr>
              <a:lnSpc>
                <a:spcPts val="2680"/>
              </a:lnSpc>
              <a:spcBef>
                <a:spcPts val="600"/>
              </a:spcBef>
            </a:pPr>
            <a:r>
              <a:rPr lang="es-ES_tradnl" noProof="0" dirty="0"/>
              <a:t>Ingrese </a:t>
            </a:r>
            <a:r>
              <a:rPr lang="es-ES_tradnl" b="1" noProof="0" dirty="0" err="1"/>
              <a:t>OpenLayers</a:t>
            </a:r>
            <a:r>
              <a:rPr lang="es-ES_tradnl" noProof="0" dirty="0"/>
              <a:t> en la ventana de búsqueda</a:t>
            </a:r>
          </a:p>
          <a:p>
            <a:pPr>
              <a:lnSpc>
                <a:spcPts val="2680"/>
              </a:lnSpc>
              <a:spcBef>
                <a:spcPts val="600"/>
              </a:spcBef>
            </a:pPr>
            <a:r>
              <a:rPr lang="es-ES_tradnl" spc="-40" noProof="0" dirty="0"/>
              <a:t>Haga clic en </a:t>
            </a:r>
            <a:r>
              <a:rPr lang="es-ES_tradnl" b="1" spc="-40" noProof="0" dirty="0" err="1"/>
              <a:t>OpenLayers</a:t>
            </a:r>
            <a:r>
              <a:rPr lang="es-ES_tradnl" b="1" spc="-40" noProof="0" dirty="0"/>
              <a:t> </a:t>
            </a:r>
            <a:r>
              <a:rPr lang="es-ES_tradnl" b="1" spc="-40" noProof="0" dirty="0" err="1"/>
              <a:t>Plugin</a:t>
            </a:r>
            <a:r>
              <a:rPr lang="es-ES_tradnl" spc="-40" noProof="0" dirty="0"/>
              <a:t> y presione </a:t>
            </a:r>
            <a:r>
              <a:rPr lang="es-ES_tradnl" b="1" spc="-40" noProof="0" dirty="0" err="1"/>
              <a:t>Install</a:t>
            </a:r>
            <a:r>
              <a:rPr lang="es-ES_tradnl" spc="-40" noProof="0" dirty="0"/>
              <a:t> en la parte inferior derecha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6" y="4802820"/>
            <a:ext cx="6246812" cy="5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el menú en la barra izquierda y haga clic en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Vector</a:t>
            </a:r>
            <a:r>
              <a:rPr lang="es-ES_tradnl" noProof="0" dirty="0"/>
              <a:t>  para agregar el </a:t>
            </a:r>
            <a:r>
              <a:rPr lang="es-ES_tradnl" noProof="0" dirty="0" err="1"/>
              <a:t>shapefile</a:t>
            </a:r>
            <a:r>
              <a:rPr lang="es-ES_tradnl" noProof="0" dirty="0"/>
              <a:t> del SFV: sfv_4326.shp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Para hacer el </a:t>
            </a:r>
            <a:r>
              <a:rPr lang="es-ES_tradnl" noProof="0" dirty="0" err="1"/>
              <a:t>shapefile</a:t>
            </a:r>
            <a:r>
              <a:rPr lang="es-ES_tradnl" noProof="0" dirty="0"/>
              <a:t> transparente y que quede sólo el borde, haga clic con el botón derecho en el archivo de capa (</a:t>
            </a:r>
            <a:r>
              <a:rPr lang="es-ES_tradnl" noProof="0" dirty="0" err="1"/>
              <a:t>layer</a:t>
            </a:r>
            <a:r>
              <a:rPr lang="es-ES_tradnl" noProof="0" dirty="0"/>
              <a:t>) y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/>
              <a:t>Style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Haga clic en la flecha hacia abajo en la ventana </a:t>
            </a:r>
            <a:r>
              <a:rPr lang="es-ES_tradnl" b="1" noProof="0" dirty="0" err="1"/>
              <a:t>Fill</a:t>
            </a:r>
            <a:r>
              <a:rPr lang="es-ES_tradnl" noProof="0" dirty="0"/>
              <a:t> (relleno) y seleccione </a:t>
            </a:r>
            <a:r>
              <a:rPr lang="es-ES_tradnl" b="1" noProof="0" dirty="0" err="1"/>
              <a:t>Transparent</a:t>
            </a:r>
            <a:r>
              <a:rPr lang="es-ES_tradnl" b="1" noProof="0" dirty="0"/>
              <a:t> </a:t>
            </a:r>
            <a:r>
              <a:rPr lang="es-ES_tradnl" b="1" noProof="0" dirty="0" err="1"/>
              <a:t>fill</a:t>
            </a:r>
            <a:endParaRPr lang="es-ES_tradnl" b="1" noProof="0" dirty="0"/>
          </a:p>
        </p:txBody>
      </p:sp>
    </p:spTree>
    <p:extLst>
      <p:ext uri="{BB962C8B-B14F-4D97-AF65-F5344CB8AC3E}">
        <p14:creationId xmlns:p14="http://schemas.microsoft.com/office/powerpoint/2010/main" val="371087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Haga clic en la flecha hacia abajo en la ventana </a:t>
            </a:r>
            <a:r>
              <a:rPr lang="es-ES_tradnl" b="1" noProof="0" dirty="0" err="1"/>
              <a:t>Outline</a:t>
            </a:r>
            <a:r>
              <a:rPr lang="es-ES_tradnl" noProof="0" dirty="0"/>
              <a:t> y elija un color para el borde del </a:t>
            </a:r>
            <a:r>
              <a:rPr lang="es-ES_tradnl" noProof="0" dirty="0" err="1"/>
              <a:t>shapefile</a:t>
            </a:r>
            <a:r>
              <a:rPr lang="es-ES_tradnl" noProof="0" dirty="0"/>
              <a:t> (Este ejemplo usa morado)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Configure el grosor del borde (</a:t>
            </a:r>
            <a:r>
              <a:rPr lang="es-ES_tradnl" b="1" noProof="0" dirty="0" err="1"/>
              <a:t>outline</a:t>
            </a:r>
            <a:r>
              <a:rPr lang="es-ES_tradnl" b="1" noProof="0" dirty="0"/>
              <a:t> </a:t>
            </a:r>
            <a:r>
              <a:rPr lang="es-ES_tradnl" b="1" noProof="0" dirty="0" err="1"/>
              <a:t>width</a:t>
            </a:r>
            <a:r>
              <a:rPr lang="es-ES_tradnl" noProof="0" dirty="0"/>
              <a:t>) como 2.0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Haga clic en </a:t>
            </a:r>
            <a:r>
              <a:rPr lang="es-ES_tradnl" b="1" noProof="0" dirty="0"/>
              <a:t>OK</a:t>
            </a:r>
            <a:r>
              <a:rPr lang="es-ES_tradnl" noProof="0" dirty="0"/>
              <a:t> para obtener el siguiente resultado en la ventana de QGIS</a:t>
            </a:r>
          </a:p>
        </p:txBody>
      </p:sp>
      <p:pic>
        <p:nvPicPr>
          <p:cNvPr id="12" name="Content Placeholder 6" descr="Screen Shot 2017-11-14 at 1.45.16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276613"/>
            <a:ext cx="5805488" cy="474927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CE05EE-CA11-43DC-9602-16510574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rIns="91440"/>
          <a:lstStyle/>
          <a:p>
            <a:r>
              <a:rPr lang="es-ES_tradnl" spc="-90" noProof="0" dirty="0"/>
              <a:t>Análisis de la Extensión de la Cubierta Arbórea y del Suelo Descubierto Usando QGIS</a:t>
            </a:r>
          </a:p>
        </p:txBody>
      </p:sp>
    </p:spTree>
    <p:extLst>
      <p:ext uri="{BB962C8B-B14F-4D97-AF65-F5344CB8AC3E}">
        <p14:creationId xmlns:p14="http://schemas.microsoft.com/office/powerpoint/2010/main" val="22133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spc="-90" noProof="0" dirty="0"/>
              <a:t>Análisis de la Extensión de la Cubierta Arbórea y del Suelo Descubierto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7110018" cy="5041917"/>
          </a:xfrm>
        </p:spPr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Ahora haga clic en la función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Raster</a:t>
            </a:r>
            <a:r>
              <a:rPr lang="es-ES_tradnl" noProof="0" dirty="0"/>
              <a:t> a la izquierda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Navegue a la carpeta </a:t>
            </a:r>
            <a:r>
              <a:rPr lang="es-ES_tradnl" noProof="0" dirty="0" err="1"/>
              <a:t>Land-Cover</a:t>
            </a:r>
            <a:r>
              <a:rPr lang="es-ES_tradnl" noProof="0" dirty="0"/>
              <a:t> y haga clic para abrir el archivo de datos</a:t>
            </a:r>
            <a:r>
              <a:rPr lang="es-ES_tradnl" b="1" noProof="0" dirty="0"/>
              <a:t> 20S_060W_treecover2010_v3.tif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Ud. verá aparecer las imágenes </a:t>
            </a:r>
            <a:r>
              <a:rPr lang="es-ES_tradnl" noProof="0" dirty="0" err="1"/>
              <a:t>GeoTIFF</a:t>
            </a:r>
            <a:r>
              <a:rPr lang="es-ES_tradnl" noProof="0" dirty="0"/>
              <a:t> en tonos de gris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Ahora recorte la capa del ráster de la cubierta arbórea al archivo </a:t>
            </a:r>
            <a:r>
              <a:rPr lang="es-ES_tradnl" noProof="0" dirty="0" err="1"/>
              <a:t>shapefile</a:t>
            </a:r>
            <a:r>
              <a:rPr lang="es-ES_tradnl" noProof="0" dirty="0"/>
              <a:t> SFV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Éste es un ráster de gran dimensión, así que recortaremos estos datos en dos pasos</a:t>
            </a:r>
          </a:p>
        </p:txBody>
      </p:sp>
      <p:pic>
        <p:nvPicPr>
          <p:cNvPr id="7" name="Content Placeholder 7" descr="Screen Shot 2017-11-14 at 1.50.23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18" y="1130300"/>
            <a:ext cx="438205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14"/>
            </a:pPr>
            <a:r>
              <a:rPr lang="es-ES_tradnl" noProof="0" dirty="0"/>
              <a:t>En la barra superior vaya a</a:t>
            </a:r>
            <a:br>
              <a:rPr lang="es-ES_tradnl" noProof="0" dirty="0"/>
            </a:b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Extraction</a:t>
            </a:r>
            <a:r>
              <a:rPr lang="es-ES_tradnl" noProof="0" dirty="0"/>
              <a:t> &gt; </a:t>
            </a:r>
            <a:r>
              <a:rPr lang="es-ES_tradnl" b="1" noProof="0" dirty="0" err="1"/>
              <a:t>Clipper</a:t>
            </a:r>
            <a:r>
              <a:rPr lang="es-ES_tradnl" noProof="0" dirty="0"/>
              <a:t>  para abrir la ventana de opciones del </a:t>
            </a:r>
            <a:r>
              <a:rPr lang="es-ES_tradnl" noProof="0" dirty="0" err="1"/>
              <a:t>Clipper</a:t>
            </a:r>
            <a:r>
              <a:rPr lang="es-ES_tradnl" noProof="0" dirty="0"/>
              <a:t> (recortador)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s-ES_tradnl" noProof="0" dirty="0"/>
              <a:t>Ud. verá que </a:t>
            </a:r>
            <a:r>
              <a:rPr lang="es-ES_tradnl" b="1" noProof="0" dirty="0" err="1"/>
              <a:t>Extent</a:t>
            </a:r>
            <a:r>
              <a:rPr lang="es-ES_tradnl" noProof="0" dirty="0"/>
              <a:t> está seleccionado en la ventana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s-ES_tradnl" noProof="0" dirty="0"/>
              <a:t>Ingrese el nombre del archivo de salida (</a:t>
            </a:r>
            <a:r>
              <a:rPr lang="es-ES_tradnl" b="1" noProof="0" dirty="0"/>
              <a:t>Output file</a:t>
            </a:r>
            <a:r>
              <a:rPr lang="es-ES_tradnl" noProof="0" dirty="0"/>
              <a:t>)haciendo clic en </a:t>
            </a:r>
            <a:r>
              <a:rPr lang="es-ES_tradnl" b="1" noProof="0" dirty="0" err="1"/>
              <a:t>Select</a:t>
            </a:r>
            <a:r>
              <a:rPr lang="es-ES_tradnl" noProof="0" dirty="0"/>
              <a:t> (Sugerencia: </a:t>
            </a:r>
            <a:r>
              <a:rPr lang="es-ES_tradnl" b="1" noProof="0" dirty="0"/>
              <a:t>tree-Clipped1.tif</a:t>
            </a:r>
            <a:r>
              <a:rPr lang="es-ES_tradnl" noProof="0" dirty="0"/>
              <a:t>)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s-ES_tradnl" noProof="0" dirty="0"/>
              <a:t>Arrastre el cursor por el mapa para que está cubierta sólo el área alrededor del </a:t>
            </a:r>
            <a:r>
              <a:rPr lang="es-ES_tradnl" noProof="0" dirty="0" err="1"/>
              <a:t>shapefile</a:t>
            </a:r>
            <a:endParaRPr lang="es-ES_tradnl" noProof="0" dirty="0"/>
          </a:p>
        </p:txBody>
      </p:sp>
      <p:pic>
        <p:nvPicPr>
          <p:cNvPr id="6" name="Content Placeholder 5" descr="Screen Shot 2017-11-14 at 1.50.31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256580"/>
            <a:ext cx="5805488" cy="47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Análisis de la Extensión de la Cubierta Arbórea y del Suelo Descubierto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6375364" cy="5015993"/>
          </a:xfrm>
        </p:spPr>
        <p:txBody>
          <a:bodyPr rIns="0">
            <a:noAutofit/>
          </a:bodyPr>
          <a:lstStyle/>
          <a:p>
            <a:pPr marL="603478" indent="-457200">
              <a:buFont typeface="+mj-lt"/>
              <a:buAutoNum type="arabicPeriod" startAt="18"/>
            </a:pPr>
            <a:r>
              <a:rPr lang="es-ES_tradnl" noProof="0" dirty="0"/>
              <a:t>Ahora Ud. verá la capa rectangular recortado en el mapa</a:t>
            </a:r>
          </a:p>
          <a:p>
            <a:pPr marL="603478" indent="-457200">
              <a:buFont typeface="+mj-lt"/>
              <a:buAutoNum type="arabicPeriod" startAt="18"/>
            </a:pPr>
            <a:r>
              <a:rPr lang="es-ES_tradnl" noProof="0" dirty="0"/>
              <a:t>Ud. puede des-seleccionar y remover la capa anterior</a:t>
            </a:r>
          </a:p>
          <a:p>
            <a:pPr marL="859465" lvl="1" indent="-457200"/>
            <a:r>
              <a:rPr lang="es-ES_tradnl" noProof="0" dirty="0"/>
              <a:t>Haga </a:t>
            </a:r>
            <a:r>
              <a:rPr lang="en-US" dirty="0" err="1"/>
              <a:t>clic</a:t>
            </a:r>
            <a:r>
              <a:rPr lang="en-US" dirty="0"/>
              <a:t> con el </a:t>
            </a:r>
            <a:r>
              <a:rPr lang="en-US" dirty="0" err="1"/>
              <a:t>botón</a:t>
            </a:r>
            <a:r>
              <a:rPr lang="en-US" dirty="0"/>
              <a:t> derecho </a:t>
            </a:r>
            <a:r>
              <a:rPr lang="es-ES_tradnl" noProof="0" dirty="0"/>
              <a:t>en el nombre del ráster en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Panel </a:t>
            </a:r>
            <a:r>
              <a:rPr lang="es-ES_tradnl" noProof="0" dirty="0"/>
              <a:t>&gt; </a:t>
            </a:r>
            <a:r>
              <a:rPr lang="es-ES_tradnl" b="1" noProof="0" dirty="0" err="1"/>
              <a:t>Remove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18"/>
            </a:pPr>
            <a:r>
              <a:rPr lang="es-ES_tradnl" noProof="0" dirty="0"/>
              <a:t>Ahora recorte la capa pre-recortada al </a:t>
            </a:r>
            <a:r>
              <a:rPr lang="es-ES_tradnl" noProof="0" dirty="0" err="1"/>
              <a:t>shapefile</a:t>
            </a:r>
            <a:r>
              <a:rPr lang="es-ES_tradnl" noProof="0" dirty="0"/>
              <a:t> del SFV</a:t>
            </a:r>
          </a:p>
          <a:p>
            <a:pPr marL="603478" lvl="0" indent="-457200">
              <a:buFont typeface="+mj-lt"/>
              <a:buAutoNum type="arabicPeriod" startAt="18"/>
            </a:pPr>
            <a:r>
              <a:rPr lang="es-ES_tradnl" noProof="0" dirty="0"/>
              <a:t>En el menú superior, vaya a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Extraction</a:t>
            </a:r>
            <a:r>
              <a:rPr lang="es-ES_tradnl" noProof="0" dirty="0"/>
              <a:t> &gt; </a:t>
            </a:r>
            <a:r>
              <a:rPr lang="es-ES_tradnl" b="1" noProof="0" dirty="0" err="1"/>
              <a:t>Clipper</a:t>
            </a:r>
            <a:r>
              <a:rPr lang="es-ES_tradnl" noProof="0" dirty="0"/>
              <a:t> para abrir la ventana de opciones del recortador (</a:t>
            </a:r>
            <a:r>
              <a:rPr lang="es-ES_tradnl" noProof="0" dirty="0" err="1"/>
              <a:t>Clipper</a:t>
            </a:r>
            <a:r>
              <a:rPr lang="es-ES_tradnl" noProof="0" dirty="0"/>
              <a:t>)</a:t>
            </a:r>
          </a:p>
        </p:txBody>
      </p:sp>
      <p:pic>
        <p:nvPicPr>
          <p:cNvPr id="7" name="Content Placeholder 6" descr="Screen Shot 2017-11-14 at 2.12.25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78" y="1130283"/>
            <a:ext cx="5130359" cy="41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22"/>
            </a:pPr>
            <a:r>
              <a:rPr lang="es-ES_tradnl" noProof="0" dirty="0"/>
              <a:t>En la Ventana del archivo de entrada [Input File (</a:t>
            </a:r>
            <a:r>
              <a:rPr lang="es-ES_tradnl" noProof="0" dirty="0" err="1"/>
              <a:t>raster</a:t>
            </a:r>
            <a:r>
              <a:rPr lang="es-ES_tradnl" noProof="0" dirty="0"/>
              <a:t>)] seleccione el archivo rectangular, recortado: </a:t>
            </a:r>
            <a:r>
              <a:rPr lang="es-ES_tradnl" b="1" noProof="0" dirty="0"/>
              <a:t>Tree-Clipped1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s-ES_tradnl" noProof="0" dirty="0"/>
              <a:t>En la ventana del archivo de salida (Output file) seleccione la carpeta de salida e ingrese el nombre del archivo (Sugerencia: </a:t>
            </a:r>
            <a:r>
              <a:rPr lang="es-ES_tradnl" b="1" noProof="0" dirty="0"/>
              <a:t>Tree-Clipped2</a:t>
            </a:r>
            <a:r>
              <a:rPr lang="es-ES_tradnl" noProof="0" dirty="0"/>
              <a:t>)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s-ES_tradnl" noProof="0" dirty="0"/>
              <a:t>Indique la capa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y en la ventana de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noProof="0" dirty="0"/>
              <a:t>seleccione el archivo </a:t>
            </a:r>
            <a:r>
              <a:rPr lang="es-ES_tradnl" noProof="0" dirty="0" err="1"/>
              <a:t>shapefile</a:t>
            </a:r>
            <a:r>
              <a:rPr lang="es-ES_tradnl" noProof="0" dirty="0"/>
              <a:t> llamadlo </a:t>
            </a:r>
            <a:r>
              <a:rPr lang="es-ES_tradnl" b="1" noProof="0" dirty="0"/>
              <a:t>sfv_4326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s-ES_tradnl" noProof="0" dirty="0"/>
              <a:t>Haga clic en </a:t>
            </a:r>
            <a:r>
              <a:rPr lang="es-ES_tradnl" b="1" noProof="0" dirty="0"/>
              <a:t>OK</a:t>
            </a:r>
            <a:r>
              <a:rPr lang="es-ES_tradnl" noProof="0" dirty="0"/>
              <a:t> en la parte inferior derecha. </a:t>
            </a:r>
          </a:p>
          <a:p>
            <a:pPr marL="859465" lvl="1" indent="-457200"/>
            <a:r>
              <a:rPr lang="es-ES_tradnl" noProof="0" dirty="0"/>
              <a:t>Debe ver los datos recortados por el borde del archivo </a:t>
            </a:r>
            <a:r>
              <a:rPr lang="es-ES_tradnl" noProof="0" dirty="0" err="1"/>
              <a:t>shapefile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22"/>
            </a:pPr>
            <a:r>
              <a:rPr lang="es-ES_tradnl" noProof="0" dirty="0"/>
              <a:t>Para crear un mapa de la cubierta arbórea, haga </a:t>
            </a:r>
            <a:r>
              <a:rPr lang="en-US" dirty="0" err="1"/>
              <a:t>clic</a:t>
            </a:r>
            <a:r>
              <a:rPr lang="en-US" dirty="0"/>
              <a:t> con el </a:t>
            </a:r>
            <a:r>
              <a:rPr lang="en-US" dirty="0" err="1"/>
              <a:t>botón</a:t>
            </a:r>
            <a:r>
              <a:rPr lang="en-US" dirty="0"/>
              <a:t> derecho</a:t>
            </a:r>
            <a:r>
              <a:rPr lang="es-ES_tradnl" noProof="0" dirty="0"/>
              <a:t> en la capa del ráster recortado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s-ES_tradnl" noProof="0" dirty="0"/>
              <a:t>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/>
              <a:t>Style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18856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332301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28"/>
            </a:pPr>
            <a:r>
              <a:rPr lang="es-ES_tradnl" noProof="0" dirty="0"/>
              <a:t>Para el </a:t>
            </a:r>
            <a:r>
              <a:rPr lang="es-ES_tradnl" b="1" noProof="0" dirty="0" err="1"/>
              <a:t>Render</a:t>
            </a:r>
            <a:r>
              <a:rPr lang="es-ES_tradnl" b="1" noProof="0" dirty="0"/>
              <a:t> </a:t>
            </a:r>
            <a:r>
              <a:rPr lang="es-ES_tradnl" b="1" noProof="0" dirty="0" err="1"/>
              <a:t>Type</a:t>
            </a:r>
            <a:r>
              <a:rPr lang="es-ES_tradnl" noProof="0" dirty="0"/>
              <a:t> seleccione </a:t>
            </a:r>
            <a:r>
              <a:rPr lang="es-ES_tradnl" b="1" noProof="0" dirty="0" err="1"/>
              <a:t>Singleband</a:t>
            </a:r>
            <a:r>
              <a:rPr lang="es-ES_tradnl" b="1" noProof="0" dirty="0"/>
              <a:t> </a:t>
            </a:r>
            <a:r>
              <a:rPr lang="es-ES_tradnl" b="1" noProof="0" dirty="0" err="1"/>
              <a:t>Pseudocolor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28"/>
            </a:pPr>
            <a:r>
              <a:rPr lang="es-ES_tradnl" noProof="0" dirty="0"/>
              <a:t>Al lado de </a:t>
            </a:r>
            <a:r>
              <a:rPr lang="es-ES_tradnl" b="1" noProof="0" dirty="0"/>
              <a:t>Color</a:t>
            </a:r>
            <a:r>
              <a:rPr lang="es-ES_tradnl" noProof="0" dirty="0"/>
              <a:t>, asegúrese que la paleta esté verde seleccionando (</a:t>
            </a:r>
            <a:r>
              <a:rPr lang="es-ES_tradnl" b="1" noProof="0" dirty="0" err="1"/>
              <a:t>Greens</a:t>
            </a:r>
            <a:r>
              <a:rPr lang="es-ES_tradnl" noProof="0" dirty="0"/>
              <a:t>)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s-ES_tradnl" noProof="0" dirty="0"/>
              <a:t>Fije el valor </a:t>
            </a:r>
            <a:r>
              <a:rPr lang="es-ES_tradnl" b="1" noProof="0" dirty="0"/>
              <a:t>Min</a:t>
            </a:r>
            <a:r>
              <a:rPr lang="es-ES_tradnl" noProof="0" dirty="0"/>
              <a:t> en 0 % y el valor </a:t>
            </a:r>
            <a:r>
              <a:rPr lang="es-ES_tradnl" b="1" noProof="0" dirty="0"/>
              <a:t>Max</a:t>
            </a:r>
            <a:r>
              <a:rPr lang="es-ES_tradnl" noProof="0" dirty="0"/>
              <a:t> en 100%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s-ES_tradnl" spc="-30" noProof="0" dirty="0"/>
              <a:t>Bajo la paleta de colores, cambie el </a:t>
            </a:r>
            <a:r>
              <a:rPr lang="es-ES_tradnl" b="1" spc="-30" noProof="0" dirty="0" err="1"/>
              <a:t>Mode</a:t>
            </a:r>
            <a:r>
              <a:rPr lang="es-ES_tradnl" spc="-30" noProof="0" dirty="0"/>
              <a:t> a </a:t>
            </a:r>
            <a:r>
              <a:rPr lang="es-ES_tradnl" b="1" spc="-30" noProof="0" dirty="0" err="1"/>
              <a:t>Equal</a:t>
            </a:r>
            <a:r>
              <a:rPr lang="es-ES_tradnl" b="1" spc="-30" noProof="0" dirty="0"/>
              <a:t> </a:t>
            </a:r>
            <a:r>
              <a:rPr lang="es-ES_tradnl" b="1" spc="-30" noProof="0" dirty="0" err="1"/>
              <a:t>Interval</a:t>
            </a:r>
            <a:r>
              <a:rPr lang="es-ES_tradnl" spc="-30" noProof="0" dirty="0"/>
              <a:t> y las </a:t>
            </a:r>
            <a:r>
              <a:rPr lang="es-ES_tradnl" b="1" spc="-30" noProof="0" dirty="0" err="1"/>
              <a:t>Classes</a:t>
            </a:r>
            <a:r>
              <a:rPr lang="es-ES_tradnl" spc="-30" noProof="0" dirty="0"/>
              <a:t> a 11. Haga clic en </a:t>
            </a:r>
            <a:r>
              <a:rPr lang="es-ES_tradnl" b="1" spc="-30" noProof="0" dirty="0" err="1"/>
              <a:t>Classify</a:t>
            </a:r>
            <a:r>
              <a:rPr lang="es-ES_tradnl" spc="-30" noProof="0" dirty="0"/>
              <a:t>, luego haga clic en </a:t>
            </a:r>
            <a:r>
              <a:rPr lang="es-ES_tradnl" b="1" spc="-30" noProof="0" dirty="0" err="1"/>
              <a:t>Apply</a:t>
            </a:r>
            <a:r>
              <a:rPr lang="es-ES_tradnl" spc="-30" noProof="0" dirty="0"/>
              <a:t>.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s-ES_tradnl" noProof="0" dirty="0"/>
              <a:t>Haga clic en </a:t>
            </a:r>
            <a:r>
              <a:rPr lang="es-ES_tradnl" b="1" noProof="0" dirty="0"/>
              <a:t>OK</a:t>
            </a:r>
            <a:r>
              <a:rPr lang="es-ES_tradnl" noProof="0" dirty="0"/>
              <a:t> para cerrar la casilla </a:t>
            </a:r>
            <a:r>
              <a:rPr lang="es-ES_tradnl" b="1" noProof="0" dirty="0" err="1"/>
              <a:t>Change</a:t>
            </a:r>
            <a:r>
              <a:rPr lang="es-ES_tradnl" b="1" noProof="0" dirty="0"/>
              <a:t> Color</a:t>
            </a:r>
            <a:endParaRPr lang="es-ES_tradnl" noProof="0" dirty="0"/>
          </a:p>
        </p:txBody>
      </p:sp>
      <p:pic>
        <p:nvPicPr>
          <p:cNvPr id="11" name="Content Placeholder 10" descr="Screen Shot 2017-11-14 at 10.22.40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760667"/>
            <a:ext cx="5805488" cy="37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33"/>
            </a:pPr>
            <a:r>
              <a:rPr lang="es-ES_tradnl" noProof="0" dirty="0"/>
              <a:t>Haga las capas recortadas de la cubierta arbórea transparentes para ver el mapa debajo y enmascarar los valores de 0%</a:t>
            </a:r>
          </a:p>
          <a:p>
            <a:pPr marL="603478" lvl="0" indent="-457200">
              <a:buFont typeface="+mj-lt"/>
              <a:buAutoNum type="arabicPeriod" startAt="33"/>
            </a:pPr>
            <a:r>
              <a:rPr lang="es-ES_tradnl" noProof="0" dirty="0"/>
              <a:t>Haga </a:t>
            </a:r>
            <a:r>
              <a:rPr lang="en-US" dirty="0" err="1"/>
              <a:t>clic</a:t>
            </a:r>
            <a:r>
              <a:rPr lang="en-US" dirty="0"/>
              <a:t> con el </a:t>
            </a:r>
            <a:r>
              <a:rPr lang="en-US" dirty="0" err="1"/>
              <a:t>botón</a:t>
            </a:r>
            <a:r>
              <a:rPr lang="en-US" dirty="0"/>
              <a:t> derecho</a:t>
            </a:r>
            <a:r>
              <a:rPr lang="es-ES_tradnl" noProof="0" dirty="0"/>
              <a:t> en el archivo de la capa y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	</a:t>
            </a:r>
            <a:r>
              <a:rPr lang="es-ES_tradnl" b="1" noProof="0" dirty="0" err="1"/>
              <a:t>Transparency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33"/>
            </a:pPr>
            <a:r>
              <a:rPr lang="es-ES_tradnl" noProof="0"/>
              <a:t>Fije el nivel de </a:t>
            </a:r>
            <a:r>
              <a:rPr lang="es-ES_tradnl" b="1" noProof="0" dirty="0" err="1"/>
              <a:t>Transparency</a:t>
            </a:r>
            <a:r>
              <a:rPr lang="es-ES_tradnl" noProof="0" dirty="0"/>
              <a:t> en 50% </a:t>
            </a:r>
          </a:p>
          <a:p>
            <a:pPr marL="603478" lvl="0" indent="-457200">
              <a:buFont typeface="+mj-lt"/>
              <a:buAutoNum type="arabicPeriod" startAt="33"/>
            </a:pPr>
            <a:r>
              <a:rPr lang="es-ES_tradnl" noProof="0" dirty="0"/>
              <a:t>Bajo </a:t>
            </a:r>
            <a:r>
              <a:rPr lang="es-ES_tradnl" b="1" noProof="0" dirty="0"/>
              <a:t>No data </a:t>
            </a:r>
            <a:r>
              <a:rPr lang="es-ES_tradnl" b="1" noProof="0" dirty="0" err="1"/>
              <a:t>value</a:t>
            </a:r>
            <a:r>
              <a:rPr lang="es-ES_tradnl" noProof="0" dirty="0"/>
              <a:t> ingrese 0 en </a:t>
            </a:r>
            <a:r>
              <a:rPr lang="es-ES_tradnl" b="1" noProof="0" dirty="0" err="1"/>
              <a:t>Additional</a:t>
            </a:r>
            <a:r>
              <a:rPr lang="es-ES_tradnl" b="1" noProof="0" dirty="0"/>
              <a:t> no data </a:t>
            </a:r>
            <a:r>
              <a:rPr lang="es-ES_tradnl" b="1" noProof="0" dirty="0" err="1"/>
              <a:t>value</a:t>
            </a:r>
            <a:endParaRPr lang="es-ES_tradnl" noProof="0" dirty="0"/>
          </a:p>
          <a:p>
            <a:pPr marL="603478" lvl="0" indent="-457200">
              <a:buFont typeface="+mj-lt"/>
              <a:buAutoNum type="arabicPeriod" startAt="33"/>
            </a:pPr>
            <a:r>
              <a:rPr lang="es-ES_tradnl" noProof="0" dirty="0"/>
              <a:t>Haga clic en </a:t>
            </a:r>
            <a:r>
              <a:rPr lang="es-ES_tradnl" b="1" noProof="0" dirty="0" err="1"/>
              <a:t>Apply</a:t>
            </a:r>
            <a:r>
              <a:rPr lang="es-ES_tradnl" noProof="0" dirty="0"/>
              <a:t> y después en </a:t>
            </a:r>
            <a:r>
              <a:rPr lang="es-ES_tradnl" b="1" noProof="0" dirty="0"/>
              <a:t>OK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25844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289371"/>
          </a:xfrm>
        </p:spPr>
        <p:txBody>
          <a:bodyPr>
            <a:noAutofit/>
          </a:bodyPr>
          <a:lstStyle/>
          <a:p>
            <a:r>
              <a:rPr lang="es-ES_tradnl" noProof="0" dirty="0"/>
              <a:t>Para el final de este ejercicio, Ud. podrá seleccionar, descargar y analizar datos sobre la cubierta arbórea y el suelo descubierto sobre la cuenca hidrológica del río São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 (SFV) usando el portal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r>
              <a:rPr lang="es-ES_tradnl" noProof="0" dirty="0"/>
              <a:t> (LC) y QGIS</a:t>
            </a:r>
          </a:p>
          <a:p>
            <a:endParaRPr lang="es-ES_tradnl" noProof="0" dirty="0"/>
          </a:p>
          <a:p>
            <a:pPr marL="146278" indent="0">
              <a:buNone/>
            </a:pPr>
            <a:r>
              <a:rPr lang="es-ES_tradnl" sz="2800" b="1" noProof="0" dirty="0"/>
              <a:t>Requisitos</a:t>
            </a:r>
          </a:p>
          <a:p>
            <a:r>
              <a:rPr lang="es-ES_tradnl" noProof="0" dirty="0"/>
              <a:t>Tener QGIS instalado en su computadora</a:t>
            </a:r>
          </a:p>
          <a:p>
            <a:pPr lvl="1"/>
            <a:r>
              <a:rPr lang="es-ES_tradnl" noProof="0" dirty="0">
                <a:hlinkClick r:id="rId2" invalidUrl="https://arset.gsfc.nasa.gov/sites/default/files/water/drought/Introduction to QGIS.pdf"/>
              </a:rPr>
              <a:t>https://arset.gsfc.nasa.gov/sites/default/files/water/drought/Introduction%20to%20QGIS.pdf</a:t>
            </a:r>
            <a:r>
              <a:rPr lang="es-ES_tradnl" noProof="0" dirty="0"/>
              <a:t> </a:t>
            </a:r>
          </a:p>
          <a:p>
            <a:r>
              <a:rPr lang="es-ES_tradnl" noProof="0" dirty="0"/>
              <a:t>Un archivo </a:t>
            </a:r>
            <a:r>
              <a:rPr lang="es-ES_tradnl" noProof="0" dirty="0" err="1"/>
              <a:t>shapefile</a:t>
            </a:r>
            <a:r>
              <a:rPr lang="es-ES_tradnl" noProof="0" dirty="0"/>
              <a:t> de la cuenca hidrológica del São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 guardado en su computadora</a:t>
            </a:r>
          </a:p>
          <a:p>
            <a:pPr lvl="1"/>
            <a:r>
              <a:rPr lang="es-ES_tradnl" noProof="0" dirty="0">
                <a:hlinkClick r:id="rId3"/>
              </a:rPr>
              <a:t>http://arset.gsfc.nasa.gov/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39"/>
            </a:pPr>
            <a:r>
              <a:rPr lang="es-ES_tradnl" noProof="0" dirty="0"/>
              <a:t>Repita los pasos 9 a 11 pero usando la capa de ráster del suelo descubierto del archivo </a:t>
            </a:r>
            <a:r>
              <a:rPr lang="es-ES_tradnl" b="1" noProof="0" dirty="0" err="1"/>
              <a:t>Land-Cover</a:t>
            </a:r>
            <a:r>
              <a:rPr lang="es-ES_tradnl" b="1" noProof="0" dirty="0"/>
              <a:t>/20S_060W_bare2010_v3.tif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s-ES_tradnl" noProof="0" dirty="0"/>
              <a:t>Repita los pasos 12 a 25 con el recorte de dos pasos de la capa de ráster, primero con un rectángulo y después usando el contorno del </a:t>
            </a:r>
            <a:r>
              <a:rPr lang="es-ES_tradnl" noProof="0" dirty="0" err="1"/>
              <a:t>shapefile</a:t>
            </a:r>
            <a:r>
              <a:rPr lang="es-ES_tradnl" noProof="0" dirty="0"/>
              <a:t> del SFV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s-ES_tradnl" noProof="0" dirty="0"/>
              <a:t>Guarde el archivo final, recortado como </a:t>
            </a:r>
            <a:r>
              <a:rPr lang="es-ES_tradnl" b="1" noProof="0" dirty="0"/>
              <a:t>Bare-Clipped2.tif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s-ES_tradnl" noProof="0" dirty="0"/>
              <a:t>Repita los pasos 26 a 32, pero use el color amarillo-anaranjado-café (</a:t>
            </a:r>
            <a:r>
              <a:rPr lang="es-ES_tradnl" noProof="0" dirty="0" err="1"/>
              <a:t>yellow-orange-brown</a:t>
            </a:r>
            <a:r>
              <a:rPr lang="es-ES_tradnl" noProof="0" dirty="0"/>
              <a:t> color o </a:t>
            </a:r>
            <a:r>
              <a:rPr lang="es-ES_tradnl" noProof="0" dirty="0" err="1"/>
              <a:t>YlOrBr</a:t>
            </a:r>
            <a:r>
              <a:rPr lang="es-ES_tradnl" noProof="0" dirty="0"/>
              <a:t>), min=0, </a:t>
            </a:r>
            <a:r>
              <a:rPr lang="es-ES_tradnl" noProof="0" dirty="0" err="1"/>
              <a:t>max</a:t>
            </a:r>
            <a:r>
              <a:rPr lang="es-ES_tradnl" noProof="0" dirty="0"/>
              <a:t>=9, con </a:t>
            </a:r>
            <a:r>
              <a:rPr lang="es-ES_tradnl" b="1" noProof="0" dirty="0"/>
              <a:t>Modo</a:t>
            </a:r>
            <a:r>
              <a:rPr lang="es-ES_tradnl" noProof="0" dirty="0"/>
              <a:t> como </a:t>
            </a:r>
            <a:r>
              <a:rPr lang="es-ES_tradnl" b="1" noProof="0" dirty="0" err="1"/>
              <a:t>Equal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Interval</a:t>
            </a:r>
            <a:r>
              <a:rPr lang="es-ES_tradnl" noProof="0" dirty="0"/>
              <a:t> y10 </a:t>
            </a:r>
            <a:r>
              <a:rPr lang="es-ES_tradnl" b="1" noProof="0" dirty="0" err="1"/>
              <a:t>Classes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39"/>
            </a:pPr>
            <a:r>
              <a:rPr lang="es-ES_tradnl" noProof="0" dirty="0"/>
              <a:t>Repita los pasos 33 a 37 para hacer la capa un 50% transparente y configure el </a:t>
            </a:r>
            <a:r>
              <a:rPr lang="es-ES_tradnl" b="1" noProof="0" dirty="0"/>
              <a:t>No data </a:t>
            </a:r>
            <a:r>
              <a:rPr lang="es-ES_tradnl" b="1" noProof="0" dirty="0" err="1"/>
              <a:t>value</a:t>
            </a:r>
            <a:r>
              <a:rPr lang="es-ES_tradnl" b="1" noProof="0" dirty="0"/>
              <a:t> </a:t>
            </a:r>
            <a:r>
              <a:rPr lang="es-ES_tradnl" noProof="0" dirty="0"/>
              <a:t>como 0 para </a:t>
            </a:r>
            <a:r>
              <a:rPr lang="es-ES_tradnl" b="1" noProof="0" dirty="0" err="1"/>
              <a:t>Additional</a:t>
            </a:r>
            <a:r>
              <a:rPr lang="es-ES_tradnl" b="1" noProof="0" dirty="0"/>
              <a:t> no data </a:t>
            </a:r>
            <a:r>
              <a:rPr lang="es-ES_tradnl" b="1" noProof="0" dirty="0" err="1"/>
              <a:t>value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76152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la Extensión de la Cubierta Arbórea y del Suelo Descubierto Usando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44"/>
            </a:pPr>
            <a:r>
              <a:rPr lang="es-ES_tradnl" noProof="0" dirty="0"/>
              <a:t>Visualice tanto Tree-Clipped2 como Bare-Clipped2 y analice los patrones espaciales de la cubierta terrestre</a:t>
            </a:r>
          </a:p>
          <a:p>
            <a:pPr marL="603478" indent="-457200">
              <a:buFont typeface="+mj-lt"/>
              <a:buAutoNum type="arabicPeriod" startAt="44"/>
            </a:pPr>
            <a:r>
              <a:rPr lang="es-ES_tradnl" noProof="0" dirty="0"/>
              <a:t>Agregue el ráster del contorno hidrológico </a:t>
            </a:r>
          </a:p>
        </p:txBody>
      </p:sp>
      <p:pic>
        <p:nvPicPr>
          <p:cNvPr id="11" name="Content Placeholder 10" descr="Screen Shot 2017-11-14 at 1.22.59 P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34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s-ES_tradnl" spc="-20" noProof="0" dirty="0"/>
              <a:t>¿Cuál parte de la cuenca hidrológica tiene más áreas boscosas/forestales en general? </a:t>
            </a:r>
            <a:br>
              <a:rPr lang="es-ES_tradnl" spc="-20" noProof="0" dirty="0"/>
            </a:b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 es el porcentaje máximo de suelo descubierto que se nota en la cuenca? Identifique áreas con grandes extensiones de suelo descubierto.</a:t>
            </a:r>
          </a:p>
          <a:p>
            <a:pPr marL="146278" indent="0">
              <a:buNone/>
            </a:pPr>
            <a:endParaRPr lang="es-ES_tradnl" noProof="0" dirty="0"/>
          </a:p>
          <a:p>
            <a:pPr marL="146278" indent="0">
              <a:buNone/>
            </a:pPr>
            <a:r>
              <a:rPr lang="es-ES_tradnl" i="1" noProof="0" dirty="0"/>
              <a:t>Pista</a:t>
            </a:r>
            <a:endParaRPr lang="es-ES_tradnl" noProof="0" dirty="0"/>
          </a:p>
          <a:p>
            <a:pPr marL="146278" indent="0">
              <a:buNone/>
            </a:pPr>
            <a:r>
              <a:rPr lang="es-ES_tradnl" noProof="0" dirty="0"/>
              <a:t>Analice </a:t>
            </a:r>
            <a:r>
              <a:rPr lang="es-ES_tradnl" noProof="0"/>
              <a:t>cada capa individualmente </a:t>
            </a:r>
            <a:r>
              <a:rPr lang="es-ES_tradnl" noProof="0" dirty="0"/>
              <a:t>y también note las características geográficas en </a:t>
            </a:r>
            <a:r>
              <a:rPr lang="es-ES_tradnl" noProof="0" dirty="0" err="1"/>
              <a:t>OpenStreetMap</a:t>
            </a:r>
            <a:endParaRPr lang="es-ES_tradnl" i="1" noProof="0" dirty="0"/>
          </a:p>
        </p:txBody>
      </p:sp>
    </p:spTree>
    <p:extLst>
      <p:ext uri="{BB962C8B-B14F-4D97-AF65-F5344CB8AC3E}">
        <p14:creationId xmlns:p14="http://schemas.microsoft.com/office/powerpoint/2010/main" val="99665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Reseña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94317"/>
          </a:xfrm>
        </p:spPr>
        <p:txBody>
          <a:bodyPr>
            <a:normAutofit/>
          </a:bodyPr>
          <a:lstStyle/>
          <a:p>
            <a:r>
              <a:rPr lang="es-ES_tradnl" noProof="0" dirty="0"/>
              <a:t>Parte 1: Selección y Descarga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  <a:p>
            <a:r>
              <a:rPr lang="es-ES_tradnl" noProof="0" dirty="0"/>
              <a:t>Parte 2: Análisis de la Extensión de la Cubierta Arbórea y del Suelo Descubierto Usando QGIS</a:t>
            </a:r>
          </a:p>
        </p:txBody>
      </p:sp>
    </p:spTree>
    <p:extLst>
      <p:ext uri="{BB962C8B-B14F-4D97-AF65-F5344CB8AC3E}">
        <p14:creationId xmlns:p14="http://schemas.microsoft.com/office/powerpoint/2010/main" val="1040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Nota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Los datos sobre el suelo descubierto y la cubierta arbórea están expresados en porcentaje de cobertura por pixel basados en la cubierta terrestre (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r>
              <a:rPr lang="es-ES_tradnl" noProof="0" dirty="0"/>
              <a:t>) anual de 2000 a 2012</a:t>
            </a:r>
          </a:p>
          <a:p>
            <a:pPr lvl="1"/>
            <a:r>
              <a:rPr lang="es-ES_tradnl" noProof="0" dirty="0"/>
              <a:t>La cubierta de suelo descubierto está basada en la cobertura en la temporada de vegetación y representa el valor mínimo</a:t>
            </a:r>
          </a:p>
          <a:p>
            <a:pPr lvl="1"/>
            <a:r>
              <a:rPr lang="es-ES_tradnl" noProof="0" dirty="0"/>
              <a:t>La cubierta arbórea está basada en la cubierta de la copa de árboles con 5 metros o más de altura dentro de cada pixel*</a:t>
            </a:r>
          </a:p>
          <a:p>
            <a:r>
              <a:rPr lang="es-ES_tradnl" noProof="0" dirty="0"/>
              <a:t>El contorno hidrológico también está disponible</a:t>
            </a:r>
          </a:p>
          <a:p>
            <a:pPr lvl="1"/>
            <a:r>
              <a:rPr lang="es-ES_tradnl" noProof="0" dirty="0"/>
              <a:t>Brinda un vistazo general de los contornos hidrológicos medios a largo plazo, áreas dominados por la cubierta arbórea, áreas que posiblemente sean suelo descubierto, u otros tipos de cubierta terrestre a lo largo de la cuenca hidrológica del SFV</a:t>
            </a:r>
            <a:endParaRPr lang="es-ES_tradnl" sz="1100" noProof="0" dirty="0"/>
          </a:p>
        </p:txBody>
      </p:sp>
      <p:sp>
        <p:nvSpPr>
          <p:cNvPr id="4" name="Rectangle 3"/>
          <p:cNvSpPr/>
          <p:nvPr/>
        </p:nvSpPr>
        <p:spPr>
          <a:xfrm>
            <a:off x="242252" y="6049089"/>
            <a:ext cx="11704320" cy="24622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000" dirty="0"/>
              <a:t>*Reference: Hansen, M. C., S. V. Stehman, P. Potapov, 2010: Quantification of global gross forest cover loss, PNAS, 107, 8650-8655, doi: 10.1073/pnas.0912668107</a:t>
            </a:r>
          </a:p>
        </p:txBody>
      </p:sp>
    </p:spTree>
    <p:extLst>
      <p:ext uri="{BB962C8B-B14F-4D97-AF65-F5344CB8AC3E}">
        <p14:creationId xmlns:p14="http://schemas.microsoft.com/office/powerpoint/2010/main" val="33811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/>
              <a:t>Parte 1: Selección y Descarga de datos de Landsat Land Cover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11455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Selección y Descarga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6385560" cy="50419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En su computadora, cree una carpeta llamada </a:t>
            </a:r>
            <a:r>
              <a:rPr lang="es-ES_tradnl" b="1" noProof="0" dirty="0" err="1"/>
              <a:t>Land-Cover</a:t>
            </a:r>
            <a:endParaRPr lang="es-ES_tradnl" b="1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spc="-50" noProof="0" dirty="0"/>
              <a:t>Vaya a </a:t>
            </a:r>
            <a:r>
              <a:rPr lang="es-ES_tradnl" spc="-50" noProof="0" dirty="0">
                <a:hlinkClick r:id="rId2"/>
              </a:rPr>
              <a:t>https://landcover.usgs.gov/glc/</a:t>
            </a:r>
            <a:endParaRPr lang="es-ES_tradnl" spc="-50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Ud. verá  los siguientes enlaces: Global 30 m </a:t>
            </a:r>
            <a:r>
              <a:rPr lang="es-ES_tradnl" noProof="0" dirty="0" err="1"/>
              <a:t>Tree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r>
              <a:rPr lang="es-ES_tradnl" noProof="0" dirty="0"/>
              <a:t>, Global 30 m </a:t>
            </a:r>
            <a:r>
              <a:rPr lang="es-ES_tradnl" noProof="0" dirty="0" err="1"/>
              <a:t>Water</a:t>
            </a:r>
            <a:r>
              <a:rPr lang="es-ES_tradnl" noProof="0" dirty="0"/>
              <a:t> y Global 30 m </a:t>
            </a:r>
            <a:r>
              <a:rPr lang="es-ES_tradnl" noProof="0" dirty="0" err="1"/>
              <a:t>Bare</a:t>
            </a:r>
            <a:r>
              <a:rPr lang="es-ES_tradnl" noProof="0" dirty="0"/>
              <a:t> </a:t>
            </a:r>
            <a:r>
              <a:rPr lang="es-ES_tradnl" noProof="0" dirty="0" err="1"/>
              <a:t>Ground</a:t>
            </a: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</a:t>
            </a:r>
            <a:r>
              <a:rPr lang="es-ES_tradnl" b="1" noProof="0" dirty="0" err="1"/>
              <a:t>Get</a:t>
            </a:r>
            <a:r>
              <a:rPr lang="es-ES_tradnl" b="1" noProof="0" dirty="0"/>
              <a:t> Data </a:t>
            </a:r>
            <a:r>
              <a:rPr lang="es-ES_tradnl" noProof="0" dirty="0"/>
              <a:t>en la parte superior de Global 30 m </a:t>
            </a:r>
            <a:r>
              <a:rPr lang="es-ES_tradnl" noProof="0" dirty="0" err="1"/>
              <a:t>Tree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</a:t>
            </a:r>
            <a:r>
              <a:rPr lang="es-ES_tradnl" b="1" noProof="0" dirty="0"/>
              <a:t>Individual </a:t>
            </a:r>
            <a:r>
              <a:rPr lang="es-ES_tradnl" b="1" noProof="0" dirty="0" err="1"/>
              <a:t>Download</a:t>
            </a:r>
            <a:endParaRPr lang="es-ES_tradnl" b="1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Verá una lista de archivos de datos en tejas de 10° cubriendo el mundo entero</a:t>
            </a:r>
          </a:p>
        </p:txBody>
      </p:sp>
      <p:pic>
        <p:nvPicPr>
          <p:cNvPr id="7" name="Content Placeholder 6" descr="Screen Shot 2017-11-13 at 11.36.57 PM.png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69" y="1130282"/>
            <a:ext cx="5376469" cy="2603517"/>
          </a:xfrm>
        </p:spPr>
      </p:pic>
      <p:sp>
        <p:nvSpPr>
          <p:cNvPr id="14" name="Rectangle 13"/>
          <p:cNvSpPr/>
          <p:nvPr/>
        </p:nvSpPr>
        <p:spPr>
          <a:xfrm>
            <a:off x="7542212" y="2743200"/>
            <a:ext cx="39624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744039" y="2830719"/>
            <a:ext cx="685800" cy="180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 flipV="1">
            <a:off x="6321403" y="2920824"/>
            <a:ext cx="1422636" cy="900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1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/>
              <a:t>Selección y Descarga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1" y="1130283"/>
            <a:ext cx="7464627" cy="5041917"/>
          </a:xfrm>
        </p:spPr>
        <p:txBody>
          <a:bodyPr>
            <a:normAutofit/>
          </a:bodyPr>
          <a:lstStyle/>
          <a:p>
            <a:pPr marL="603478" indent="-457200">
              <a:lnSpc>
                <a:spcPts val="2680"/>
              </a:lnSpc>
              <a:spcBef>
                <a:spcPts val="200"/>
              </a:spcBef>
              <a:buFont typeface="+mj-lt"/>
              <a:buAutoNum type="arabicPeriod" startAt="7"/>
            </a:pPr>
            <a:r>
              <a:rPr lang="es-ES_tradnl" noProof="0" dirty="0"/>
              <a:t>Desplácese hacia abajo a la teja para 20°S y 60°W que contiene la cuenca hidrológica del SFV</a:t>
            </a:r>
          </a:p>
          <a:p>
            <a:pPr marL="603478" indent="-457200">
              <a:lnSpc>
                <a:spcPts val="2680"/>
              </a:lnSpc>
              <a:spcBef>
                <a:spcPts val="200"/>
              </a:spcBef>
              <a:buFont typeface="+mj-lt"/>
              <a:buAutoNum type="arabicPeriod" startAt="7"/>
            </a:pPr>
            <a:r>
              <a:rPr lang="es-ES_tradnl" noProof="0" dirty="0"/>
              <a:t>Haga clic en el enlace y guarde el archivo en su computadora como </a:t>
            </a:r>
            <a:r>
              <a:rPr lang="es-ES_tradnl" b="1" noProof="0" dirty="0"/>
              <a:t>archivo </a:t>
            </a:r>
            <a:r>
              <a:rPr lang="es-ES_tradnl" b="1" noProof="0" dirty="0" err="1"/>
              <a:t>zip</a:t>
            </a:r>
            <a:r>
              <a:rPr lang="es-ES_tradnl" b="1" noProof="0" dirty="0"/>
              <a:t> (con .</a:t>
            </a:r>
            <a:r>
              <a:rPr lang="es-ES_tradnl" b="1" noProof="0" dirty="0" err="1"/>
              <a:t>zip</a:t>
            </a:r>
            <a:r>
              <a:rPr lang="es-ES_tradnl" b="1" noProof="0" dirty="0"/>
              <a:t>)</a:t>
            </a:r>
          </a:p>
          <a:p>
            <a:pPr marL="603478" indent="-457200">
              <a:lnSpc>
                <a:spcPts val="2680"/>
              </a:lnSpc>
              <a:spcBef>
                <a:spcPts val="200"/>
              </a:spcBef>
              <a:buFont typeface="+mj-lt"/>
              <a:buAutoNum type="arabicPeriod" startAt="7"/>
            </a:pPr>
            <a:r>
              <a:rPr lang="es-ES_tradnl" noProof="0" dirty="0"/>
              <a:t>Se creará un archivo llamado </a:t>
            </a:r>
            <a:r>
              <a:rPr lang="es-ES_tradnl" b="1" noProof="0" dirty="0"/>
              <a:t>20S_060W_treecover2010_v3.zip</a:t>
            </a:r>
            <a:endParaRPr lang="es-ES_tradnl" noProof="0" dirty="0"/>
          </a:p>
          <a:p>
            <a:pPr marL="603478" indent="-457200">
              <a:lnSpc>
                <a:spcPts val="2680"/>
              </a:lnSpc>
              <a:spcBef>
                <a:spcPts val="200"/>
              </a:spcBef>
              <a:buFont typeface="+mj-lt"/>
              <a:buAutoNum type="arabicPeriod" startAt="7"/>
            </a:pPr>
            <a:r>
              <a:rPr lang="es-ES_tradnl" spc="-10" noProof="0" dirty="0"/>
              <a:t>Haga clic en el nombre del archivo para descomprimir los datos y le aparecerá una carpeta llamada </a:t>
            </a:r>
            <a:r>
              <a:rPr lang="es-ES_tradnl" b="1" spc="-10" noProof="0" dirty="0" err="1"/>
              <a:t>Stornext</a:t>
            </a:r>
            <a:r>
              <a:rPr lang="es-ES_tradnl" b="1" spc="-10" noProof="0" dirty="0"/>
              <a:t> </a:t>
            </a:r>
            <a:r>
              <a:rPr lang="es-ES_tradnl" spc="-10" noProof="0" dirty="0"/>
              <a:t>con las siguientes sub-carpetas:</a:t>
            </a:r>
          </a:p>
        </p:txBody>
      </p:sp>
      <p:pic>
        <p:nvPicPr>
          <p:cNvPr id="12" name="Content Placeholder 11" descr="Screen Shot 2017-11-13 at 11.50.57 PM.png"/>
          <p:cNvPicPr>
            <a:picLocks noGrp="1" noChangeAspect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869296" y="1130300"/>
            <a:ext cx="4077276" cy="50419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06879" y="3957730"/>
            <a:ext cx="2467702" cy="32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Screen Shot 2017-11-14 at 12.20.2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3" b="14516"/>
          <a:stretch/>
        </p:blipFill>
        <p:spPr>
          <a:xfrm>
            <a:off x="3177987" y="5089873"/>
            <a:ext cx="3073400" cy="10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Selección y Descarga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Autofit/>
          </a:bodyPr>
          <a:lstStyle/>
          <a:p>
            <a:pPr marL="603478" indent="-457200">
              <a:spcBef>
                <a:spcPts val="200"/>
              </a:spcBef>
              <a:buFont typeface="+mj-lt"/>
              <a:buAutoNum type="arabicPeriod" startAt="11"/>
            </a:pPr>
            <a:r>
              <a:rPr lang="es-ES_tradnl" noProof="0" dirty="0"/>
              <a:t>En la sub-carpeta treecover2010_v3</a:t>
            </a:r>
            <a:br>
              <a:rPr lang="es-ES_tradnl" noProof="0" dirty="0"/>
            </a:br>
            <a:r>
              <a:rPr lang="es-ES_tradnl" noProof="0" dirty="0"/>
              <a:t>Ud. encontrara el archivo de datos</a:t>
            </a:r>
            <a:br>
              <a:rPr lang="es-ES_tradnl" noProof="0" dirty="0"/>
            </a:br>
            <a:r>
              <a:rPr lang="es-ES_tradnl" noProof="0" dirty="0"/>
              <a:t>de las tejas de la cubierta arbórea                                  tile </a:t>
            </a:r>
            <a:r>
              <a:rPr lang="es-ES_tradnl" b="1" noProof="0" dirty="0"/>
              <a:t>20S_060W_treecover2010_v3.tif</a:t>
            </a:r>
          </a:p>
          <a:p>
            <a:pPr marL="603478" indent="-457200">
              <a:spcBef>
                <a:spcPts val="200"/>
              </a:spcBef>
              <a:buFont typeface="+mj-lt"/>
              <a:buAutoNum type="arabicPeriod" startAt="11"/>
            </a:pPr>
            <a:r>
              <a:rPr lang="es-ES_tradnl" noProof="0" dirty="0"/>
              <a:t>Mueva el archivo</a:t>
            </a:r>
            <a:br>
              <a:rPr lang="es-ES_tradnl" noProof="0" dirty="0"/>
            </a:br>
            <a:r>
              <a:rPr lang="es-ES_tradnl" b="1" noProof="0" dirty="0"/>
              <a:t>20S_060W_treecover2010_v3.tif</a:t>
            </a:r>
            <a:r>
              <a:rPr lang="es-ES_tradnl" noProof="0" dirty="0"/>
              <a:t> a </a:t>
            </a:r>
            <a:br>
              <a:rPr lang="es-ES_tradnl" noProof="0" dirty="0"/>
            </a:br>
            <a:r>
              <a:rPr lang="es-ES_tradnl" noProof="0" dirty="0"/>
              <a:t>la carpeta </a:t>
            </a:r>
            <a:r>
              <a:rPr lang="es-ES_tradnl" b="1" noProof="0" dirty="0" err="1"/>
              <a:t>Land-Cover</a:t>
            </a:r>
            <a:r>
              <a:rPr lang="es-ES_tradnl" noProof="0" dirty="0"/>
              <a:t> en su</a:t>
            </a:r>
            <a:br>
              <a:rPr lang="es-ES_tradnl" noProof="0" dirty="0"/>
            </a:br>
            <a:r>
              <a:rPr lang="es-ES_tradnl" noProof="0" dirty="0"/>
              <a:t>computadora</a:t>
            </a:r>
          </a:p>
          <a:p>
            <a:pPr marL="603478" indent="-457200">
              <a:spcBef>
                <a:spcPts val="200"/>
              </a:spcBef>
              <a:buFont typeface="+mj-lt"/>
              <a:buAutoNum type="arabicPeriod" startAt="11"/>
            </a:pPr>
            <a:r>
              <a:rPr lang="es-ES_tradnl" noProof="0" dirty="0"/>
              <a:t>Vuelva a </a:t>
            </a:r>
            <a:r>
              <a:rPr lang="es-ES_tradnl" noProof="0" dirty="0">
                <a:hlinkClick r:id="rId3"/>
              </a:rPr>
              <a:t>https://landcover.usgs.gov/glc/</a:t>
            </a:r>
            <a:r>
              <a:rPr lang="es-ES_tradnl" noProof="0" dirty="0"/>
              <a:t> y haga clic en </a:t>
            </a:r>
            <a:r>
              <a:rPr lang="es-ES_tradnl" b="1" noProof="0" dirty="0" err="1"/>
              <a:t>Get</a:t>
            </a:r>
            <a:r>
              <a:rPr lang="es-ES_tradnl" b="1" noProof="0" dirty="0"/>
              <a:t> Data </a:t>
            </a:r>
            <a:r>
              <a:rPr lang="es-ES_tradnl" noProof="0" dirty="0"/>
              <a:t>sobre </a:t>
            </a:r>
            <a:r>
              <a:rPr lang="es-ES_tradnl" b="1" noProof="0" dirty="0"/>
              <a:t>Global 30 m </a:t>
            </a:r>
            <a:r>
              <a:rPr lang="es-ES_tradnl" b="1" noProof="0" dirty="0" err="1"/>
              <a:t>Water</a:t>
            </a:r>
            <a:endParaRPr lang="es-ES_tradnl" b="1" noProof="0" dirty="0"/>
          </a:p>
          <a:p>
            <a:pPr marL="603478" indent="-457200">
              <a:spcBef>
                <a:spcPts val="200"/>
              </a:spcBef>
              <a:buFont typeface="+mj-lt"/>
              <a:buAutoNum type="arabicPeriod" startAt="11"/>
            </a:pPr>
            <a:r>
              <a:rPr lang="es-ES_tradnl" noProof="0" dirty="0"/>
              <a:t>Cuando haga clic en </a:t>
            </a:r>
            <a:r>
              <a:rPr lang="es-ES_tradnl" b="1" noProof="0" dirty="0"/>
              <a:t>Individual </a:t>
            </a:r>
            <a:r>
              <a:rPr lang="es-ES_tradnl" b="1" noProof="0" dirty="0" err="1"/>
              <a:t>Download</a:t>
            </a:r>
            <a:r>
              <a:rPr lang="es-ES_tradnl" noProof="0" dirty="0"/>
              <a:t> Ud. verá que los nombres de los archivos son diferentes </a:t>
            </a:r>
            <a:r>
              <a:rPr lang="es-ES_tradnl" b="1" noProof="0" dirty="0"/>
              <a:t>(Hansen_GFC2013—)</a:t>
            </a:r>
            <a:r>
              <a:rPr lang="es-ES_tradnl" noProof="0" dirty="0"/>
              <a:t>, pero si mueve el cursor sobre el nombre del archivo podrá ver el nombre completo del archivo junto con la latitud y longitud de la teja incluida en el archivo</a:t>
            </a:r>
          </a:p>
        </p:txBody>
      </p:sp>
      <p:pic>
        <p:nvPicPr>
          <p:cNvPr id="10" name="Content Placeholder 9" descr="Screen Shot 2017-11-14 at 12.33.34 AM.png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0" y="1130283"/>
            <a:ext cx="5574052" cy="2082077"/>
          </a:xfrm>
        </p:spPr>
      </p:pic>
      <p:cxnSp>
        <p:nvCxnSpPr>
          <p:cNvPr id="15" name="Straight Arrow Connector 14"/>
          <p:cNvCxnSpPr/>
          <p:nvPr/>
        </p:nvCxnSpPr>
        <p:spPr>
          <a:xfrm flipV="1">
            <a:off x="6039111" y="3237289"/>
            <a:ext cx="333409" cy="8279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994205" y="1130300"/>
            <a:ext cx="195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dirty="0"/>
              <a:t>Contorno Hidrológico</a:t>
            </a:r>
          </a:p>
        </p:txBody>
      </p:sp>
    </p:spTree>
    <p:extLst>
      <p:ext uri="{BB962C8B-B14F-4D97-AF65-F5344CB8AC3E}">
        <p14:creationId xmlns:p14="http://schemas.microsoft.com/office/powerpoint/2010/main" val="57403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Selección y Descarga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Land</a:t>
            </a:r>
            <a:r>
              <a:rPr lang="es-ES_tradnl" noProof="0" dirty="0"/>
              <a:t> </a:t>
            </a:r>
            <a:r>
              <a:rPr lang="es-ES_tradnl" noProof="0" dirty="0" err="1"/>
              <a:t>Cover</a:t>
            </a:r>
            <a:endParaRPr lang="es-ES_tradnl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1" y="1130283"/>
            <a:ext cx="7110655" cy="5041917"/>
          </a:xfrm>
        </p:spPr>
        <p:txBody>
          <a:bodyPr rIns="0">
            <a:noAutofit/>
          </a:bodyPr>
          <a:lstStyle/>
          <a:p>
            <a:pPr marL="603478" indent="-457200">
              <a:spcBef>
                <a:spcPts val="200"/>
              </a:spcBef>
              <a:buFont typeface="+mj-lt"/>
              <a:buAutoNum type="arabicPeriod" startAt="14"/>
            </a:pPr>
            <a:r>
              <a:rPr lang="es-ES_tradnl" spc="-120" noProof="0" dirty="0"/>
              <a:t>Siga los pasos 7 a 12 para guardar el archivo</a:t>
            </a:r>
            <a:r>
              <a:rPr lang="es-ES_tradnl" noProof="0" dirty="0"/>
              <a:t> </a:t>
            </a:r>
            <a:r>
              <a:rPr lang="es-ES_tradnl" b="1" noProof="0" dirty="0"/>
              <a:t>Hansen_GFC2013_datamask_20S_060W.tif </a:t>
            </a:r>
            <a:r>
              <a:rPr lang="es-ES_tradnl" noProof="0" dirty="0"/>
              <a:t>que contiene el contorno hidrológico en la carpeta </a:t>
            </a:r>
            <a:r>
              <a:rPr lang="es-ES_tradnl" noProof="0" dirty="0" err="1"/>
              <a:t>Land-Cover</a:t>
            </a:r>
            <a:r>
              <a:rPr lang="es-ES_tradnl" noProof="0" dirty="0"/>
              <a:t> en su computadora</a:t>
            </a:r>
          </a:p>
          <a:p>
            <a:pPr marL="859465" lvl="1" indent="-457200">
              <a:spcBef>
                <a:spcPts val="200"/>
              </a:spcBef>
            </a:pPr>
            <a:r>
              <a:rPr lang="es-ES_tradnl" spc="-30" noProof="0" dirty="0"/>
              <a:t>Nota: asegúrese descargar el archivo con la </a:t>
            </a:r>
            <a:r>
              <a:rPr lang="es-ES_tradnl" spc="-30" noProof="0" dirty="0" err="1"/>
              <a:t>extensión.tif.zip</a:t>
            </a:r>
            <a:r>
              <a:rPr lang="es-ES_tradnl" spc="-30" noProof="0" dirty="0"/>
              <a:t> del sitio</a:t>
            </a:r>
          </a:p>
          <a:p>
            <a:pPr marL="603478" indent="-457200">
              <a:spcBef>
                <a:spcPts val="200"/>
              </a:spcBef>
              <a:buFont typeface="+mj-lt"/>
              <a:buAutoNum type="arabicPeriod" startAt="14"/>
            </a:pPr>
            <a:r>
              <a:rPr lang="es-ES_tradnl" spc="-100" noProof="0" dirty="0"/>
              <a:t>Repita los pasos 2 a 12 para los datos del suelo descubierto </a:t>
            </a:r>
            <a:r>
              <a:rPr lang="es-ES_tradnl" b="1" spc="-100" noProof="0" dirty="0"/>
              <a:t>Global 30 m </a:t>
            </a:r>
            <a:r>
              <a:rPr lang="es-ES_tradnl" b="1" spc="-100" noProof="0" dirty="0" err="1"/>
              <a:t>bare</a:t>
            </a:r>
            <a:r>
              <a:rPr lang="es-ES_tradnl" b="1" spc="-100" noProof="0" dirty="0"/>
              <a:t> </a:t>
            </a:r>
            <a:r>
              <a:rPr lang="es-ES_tradnl" b="1" spc="-100" noProof="0" dirty="0" err="1"/>
              <a:t>ground</a:t>
            </a:r>
            <a:endParaRPr lang="es-ES_tradnl" spc="-100" noProof="0" dirty="0"/>
          </a:p>
          <a:p>
            <a:pPr marL="603478" indent="-457200">
              <a:spcBef>
                <a:spcPts val="200"/>
              </a:spcBef>
              <a:buFont typeface="+mj-lt"/>
              <a:buAutoNum type="arabicPeriod" startAt="14"/>
            </a:pPr>
            <a:r>
              <a:rPr lang="es-ES_tradnl" spc="-100" noProof="0" dirty="0"/>
              <a:t>Guarde el archivo </a:t>
            </a:r>
            <a:r>
              <a:rPr lang="es-ES_tradnl" b="1" spc="-100" noProof="0" dirty="0"/>
              <a:t>20S_060W_bare2010_v3 </a:t>
            </a:r>
            <a:r>
              <a:rPr lang="es-ES_tradnl" noProof="0" dirty="0"/>
              <a:t>en la carpeta</a:t>
            </a:r>
            <a:r>
              <a:rPr lang="es-ES_tradnl" b="1" noProof="0" dirty="0"/>
              <a:t> </a:t>
            </a:r>
            <a:r>
              <a:rPr lang="es-ES_tradnl" noProof="0" dirty="0" err="1"/>
              <a:t>Land-Cover</a:t>
            </a:r>
            <a:endParaRPr lang="es-ES_tradnl" noProof="0" dirty="0"/>
          </a:p>
          <a:p>
            <a:pPr marL="603478" indent="-457200">
              <a:spcBef>
                <a:spcPts val="200"/>
              </a:spcBef>
              <a:buFont typeface="+mj-lt"/>
              <a:buAutoNum type="arabicPeriod" startAt="14"/>
            </a:pPr>
            <a:r>
              <a:rPr lang="es-ES_tradnl" noProof="0" dirty="0"/>
              <a:t>Al finalizar esta parte, Ud. tendrá los archivos a la derecha en la carpeta </a:t>
            </a:r>
            <a:r>
              <a:rPr lang="es-ES_tradnl" noProof="0" dirty="0" err="1"/>
              <a:t>Land-Cover</a:t>
            </a:r>
            <a:endParaRPr lang="es-ES_tradnl" noProof="0" dirty="0"/>
          </a:p>
        </p:txBody>
      </p:sp>
      <p:pic>
        <p:nvPicPr>
          <p:cNvPr id="11" name="Content Placeholder 10" descr="Screen Shot 2017-11-14 at 12.51.37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58" y="1187765"/>
            <a:ext cx="2846062" cy="2368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76487" y="1130300"/>
            <a:ext cx="2370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dirty="0"/>
              <a:t>Suelo Descubierto</a:t>
            </a:r>
          </a:p>
        </p:txBody>
      </p:sp>
      <p:pic>
        <p:nvPicPr>
          <p:cNvPr id="12" name="Picture 11" descr="Screen Shot 2017-11-14 at 1.34.3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>
          <a:xfrm>
            <a:off x="7833639" y="4609674"/>
            <a:ext cx="3632200" cy="7274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87685" y="2241577"/>
            <a:ext cx="1729946" cy="237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Elbow Connector 2"/>
          <p:cNvCxnSpPr/>
          <p:nvPr/>
        </p:nvCxnSpPr>
        <p:spPr>
          <a:xfrm rot="5400000" flipH="1" flipV="1">
            <a:off x="6435376" y="2565690"/>
            <a:ext cx="1737736" cy="1564851"/>
          </a:xfrm>
          <a:prstGeom prst="bentConnector3">
            <a:avLst>
              <a:gd name="adj1" fmla="val 1419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448866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16653</TotalTime>
  <Words>1829</Words>
  <Application>Microsoft Office PowerPoint</Application>
  <PresentationFormat>Custom</PresentationFormat>
  <Paragraphs>119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ARSET</vt:lpstr>
      <vt:lpstr>Acceso y Análisis de la Cubierta Terrestre (LC) de Landsat Sobre la Cuenca del Río São Francisco Verdadeiro (SFV)</vt:lpstr>
      <vt:lpstr>Objetivos</vt:lpstr>
      <vt:lpstr>Reseña</vt:lpstr>
      <vt:lpstr>Nota</vt:lpstr>
      <vt:lpstr>Parte 1: Selección y Descarga de datos de Landsat Land Cover</vt:lpstr>
      <vt:lpstr>Selección y Descarga de datos de Landsat Land Cover</vt:lpstr>
      <vt:lpstr>Selección y Descarga de datos de Landsat Land Cover</vt:lpstr>
      <vt:lpstr>Selección y Descarga de datos de Landsat Land Cover</vt:lpstr>
      <vt:lpstr>Selección y Descarga de datos de Landsat Land Cover</vt:lpstr>
      <vt:lpstr>Parte 2: 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Análisis de la Extensión de la Cubierta Arbórea y del Suelo Descubierto Usando QGIS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732</cp:revision>
  <dcterms:created xsi:type="dcterms:W3CDTF">2016-01-25T16:50:10Z</dcterms:created>
  <dcterms:modified xsi:type="dcterms:W3CDTF">2022-10-26T19:24:04Z</dcterms:modified>
</cp:coreProperties>
</file>